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23.png" ContentType="image/png"/>
  <Override PartName="/ppt/media/image60.png" ContentType="image/png"/>
  <Override PartName="/ppt/media/image95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89.png" ContentType="image/png"/>
  <Override PartName="/ppt/media/image77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79.png" ContentType="image/png"/>
  <Override PartName="/ppt/media/image78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90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8.png" ContentType="image/png"/>
  <Override PartName="/ppt/media/image93.png" ContentType="image/png"/>
  <Override PartName="/ppt/media/image91.png" ContentType="image/png"/>
  <Override PartName="/ppt/media/image26.png" ContentType="image/png"/>
  <Override PartName="/ppt/media/image29.png" ContentType="image/png"/>
  <Override PartName="/ppt/media/image94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92.png" ContentType="image/png"/>
  <Override PartName="/ppt/media/image27.png" ContentType="image/png"/>
  <Override PartName="/ppt/media/image16.png" ContentType="image/png"/>
  <Override PartName="/ppt/media/image81.png" ContentType="image/png"/>
  <Override PartName="/ppt/media/image4.png" ContentType="image/png"/>
  <Override PartName="/ppt/media/image34.png" ContentType="image/png"/>
  <Override PartName="/ppt/media/image8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AR" sz="4400" spc="-1" strike="noStrike">
                <a:latin typeface="Arial"/>
              </a:rPr>
              <a:t>Pulse para editar el formato del texto de título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200" spc="-1" strike="noStrike">
                <a:latin typeface="Arial"/>
              </a:rPr>
              <a:t>Pulse para editar el formato de texto del esquema</a:t>
            </a:r>
            <a:endParaRPr b="0" lang="es-A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latin typeface="Arial"/>
              </a:rPr>
              <a:t>Segundo nivel del esquema</a:t>
            </a:r>
            <a:endParaRPr b="0" lang="es-A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latin typeface="Arial"/>
              </a:rPr>
              <a:t>Tercer nivel del esquema</a:t>
            </a:r>
            <a:endParaRPr b="0" lang="es-A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latin typeface="Arial"/>
              </a:rPr>
              <a:t>Cuarto nivel del esquema</a:t>
            </a:r>
            <a:endParaRPr b="0" lang="es-A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Quinto nivel del esquema</a:t>
            </a:r>
            <a:endParaRPr b="0" lang="es-A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Sexto nivel del esquema</a:t>
            </a:r>
            <a:endParaRPr b="0" lang="es-A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Séptimo nivel del esquema</a:t>
            </a:r>
            <a:endParaRPr b="0" lang="es-A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AR" sz="4400" spc="-1" strike="noStrike">
                <a:latin typeface="Arial"/>
              </a:rPr>
              <a:t>Pulse para editar el formato del texto de título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200" spc="-1" strike="noStrike">
                <a:latin typeface="Arial"/>
              </a:rPr>
              <a:t>Pulse para editar el formato de texto del esquema</a:t>
            </a:r>
            <a:endParaRPr b="0" lang="es-A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latin typeface="Arial"/>
              </a:rPr>
              <a:t>Segundo nivel del esquema</a:t>
            </a:r>
            <a:endParaRPr b="0" lang="es-A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latin typeface="Arial"/>
              </a:rPr>
              <a:t>Tercer nivel del esquema</a:t>
            </a:r>
            <a:endParaRPr b="0" lang="es-A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latin typeface="Arial"/>
              </a:rPr>
              <a:t>Cuarto nivel del esquema</a:t>
            </a:r>
            <a:endParaRPr b="0" lang="es-A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Quinto nivel del esquema</a:t>
            </a:r>
            <a:endParaRPr b="0" lang="es-A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Sexto nivel del esquema</a:t>
            </a:r>
            <a:endParaRPr b="0" lang="es-A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Séptimo nivel del esquema</a:t>
            </a:r>
            <a:endParaRPr b="0" lang="es-A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288000" y="2016000"/>
            <a:ext cx="9136080" cy="107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Movimiento armónico simple y amortiguado</a:t>
            </a:r>
            <a:endParaRPr b="0" lang="es-AR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¿Que sabemos? ¿Sabemos cosas? Averigüemoslo</a:t>
            </a:r>
            <a:endParaRPr b="0" lang="es-A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74880" y="72000"/>
            <a:ext cx="97858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Sensor de fuerza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307080" y="1681920"/>
            <a:ext cx="2066400" cy="277956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2952000" y="2528280"/>
            <a:ext cx="33087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¿Como determino el error?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3096000" y="2952000"/>
            <a:ext cx="2517480" cy="11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Puedo realizar una medición estática con una fuerza conocida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7488000" y="1512000"/>
            <a:ext cx="18694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Leer el manual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43" name="CustomShape 5"/>
          <p:cNvSpPr/>
          <p:nvPr/>
        </p:nvSpPr>
        <p:spPr>
          <a:xfrm>
            <a:off x="2952000" y="1368000"/>
            <a:ext cx="345348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Dos posiciones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Fuerza max &lt; 10 N → 1kg  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Fuerza max &lt; 50 N → 5 kg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44" name="CustomShape 6"/>
          <p:cNvSpPr/>
          <p:nvPr/>
        </p:nvSpPr>
        <p:spPr>
          <a:xfrm>
            <a:off x="7488000" y="1512000"/>
            <a:ext cx="1725480" cy="429480"/>
          </a:xfrm>
          <a:prstGeom prst="rect">
            <a:avLst/>
          </a:prstGeom>
          <a:noFill/>
          <a:ln w="36000">
            <a:solidFill>
              <a:srgbClr val="21409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5960160" y="2528280"/>
            <a:ext cx="4118040" cy="312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74880" y="72000"/>
            <a:ext cx="97858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Actividad a realizar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218880" y="1800000"/>
            <a:ext cx="929880" cy="1004760"/>
          </a:xfrm>
          <a:prstGeom prst="rect">
            <a:avLst/>
          </a:prstGeom>
          <a:ln>
            <a:noFill/>
          </a:ln>
        </p:spPr>
      </p:pic>
      <p:sp>
        <p:nvSpPr>
          <p:cNvPr id="148" name="CustomShape 2"/>
          <p:cNvSpPr/>
          <p:nvPr/>
        </p:nvSpPr>
        <p:spPr>
          <a:xfrm>
            <a:off x="362880" y="1224000"/>
            <a:ext cx="716760" cy="716760"/>
          </a:xfrm>
          <a:prstGeom prst="rect">
            <a:avLst/>
          </a:prstGeom>
          <a:solidFill>
            <a:srgbClr val="111111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Sensor</a:t>
            </a:r>
            <a:endParaRPr b="0" lang="es-AR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fuerza</a:t>
            </a:r>
            <a:endParaRPr b="0" lang="es-AR" sz="1500" spc="-1" strike="noStrike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504000" y="2795400"/>
            <a:ext cx="500760" cy="441360"/>
          </a:xfrm>
          <a:prstGeom prst="ellipse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1224000" y="1800000"/>
            <a:ext cx="929880" cy="1868760"/>
          </a:xfrm>
          <a:prstGeom prst="rect">
            <a:avLst/>
          </a:prstGeom>
          <a:ln>
            <a:noFill/>
          </a:ln>
        </p:spPr>
      </p:pic>
      <p:sp>
        <p:nvSpPr>
          <p:cNvPr id="151" name="CustomShape 4"/>
          <p:cNvSpPr/>
          <p:nvPr/>
        </p:nvSpPr>
        <p:spPr>
          <a:xfrm>
            <a:off x="1368000" y="1224000"/>
            <a:ext cx="716760" cy="716760"/>
          </a:xfrm>
          <a:prstGeom prst="rect">
            <a:avLst/>
          </a:prstGeom>
          <a:solidFill>
            <a:srgbClr val="111111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Sensor</a:t>
            </a:r>
            <a:endParaRPr b="0" lang="es-AR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fuerza</a:t>
            </a:r>
            <a:endParaRPr b="0" lang="es-AR" sz="1500" spc="-1" strike="noStrike">
              <a:latin typeface="Arial"/>
            </a:endParaRPr>
          </a:p>
        </p:txBody>
      </p:sp>
      <p:sp>
        <p:nvSpPr>
          <p:cNvPr id="152" name="CustomShape 5"/>
          <p:cNvSpPr/>
          <p:nvPr/>
        </p:nvSpPr>
        <p:spPr>
          <a:xfrm>
            <a:off x="1512000" y="3659400"/>
            <a:ext cx="500760" cy="441360"/>
          </a:xfrm>
          <a:prstGeom prst="ellipse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2234880" y="1800000"/>
            <a:ext cx="929880" cy="1004760"/>
          </a:xfrm>
          <a:prstGeom prst="rect">
            <a:avLst/>
          </a:prstGeom>
          <a:ln>
            <a:noFill/>
          </a:ln>
        </p:spPr>
      </p:pic>
      <p:sp>
        <p:nvSpPr>
          <p:cNvPr id="154" name="CustomShape 6"/>
          <p:cNvSpPr/>
          <p:nvPr/>
        </p:nvSpPr>
        <p:spPr>
          <a:xfrm>
            <a:off x="2378880" y="1224000"/>
            <a:ext cx="716760" cy="716760"/>
          </a:xfrm>
          <a:prstGeom prst="rect">
            <a:avLst/>
          </a:prstGeom>
          <a:solidFill>
            <a:srgbClr val="111111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Sensor</a:t>
            </a:r>
            <a:endParaRPr b="0" lang="es-AR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fuerza</a:t>
            </a:r>
            <a:endParaRPr b="0" lang="es-AR" sz="1500" spc="-1" strike="noStrike">
              <a:latin typeface="Arial"/>
            </a:endParaRPr>
          </a:p>
        </p:txBody>
      </p:sp>
      <p:sp>
        <p:nvSpPr>
          <p:cNvPr id="155" name="CustomShape 7"/>
          <p:cNvSpPr/>
          <p:nvPr/>
        </p:nvSpPr>
        <p:spPr>
          <a:xfrm>
            <a:off x="2520000" y="2795400"/>
            <a:ext cx="500760" cy="441360"/>
          </a:xfrm>
          <a:prstGeom prst="ellipse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56" name="CustomShape 8"/>
          <p:cNvSpPr/>
          <p:nvPr/>
        </p:nvSpPr>
        <p:spPr>
          <a:xfrm>
            <a:off x="4248000" y="3240000"/>
            <a:ext cx="3596760" cy="95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¿Como estimar la frecuencia de oscilación?</a:t>
            </a: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 través del período.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4"/>
          <a:stretch/>
        </p:blipFill>
        <p:spPr>
          <a:xfrm>
            <a:off x="4248000" y="4244400"/>
            <a:ext cx="2530080" cy="1225080"/>
          </a:xfrm>
          <a:prstGeom prst="rect">
            <a:avLst/>
          </a:prstGeom>
          <a:ln>
            <a:noFill/>
          </a:ln>
        </p:spPr>
      </p:pic>
      <p:sp>
        <p:nvSpPr>
          <p:cNvPr id="158" name="CustomShape 9"/>
          <p:cNvSpPr/>
          <p:nvPr/>
        </p:nvSpPr>
        <p:spPr>
          <a:xfrm>
            <a:off x="4176720" y="1152000"/>
            <a:ext cx="4316760" cy="20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realizar: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Mido fuerza en función del tiempo.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Vario la masa (m) para variar la frecuencia de oscilación (w0).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Linealizar.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Hacer ajuste lineal.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Saco k.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7" dur="indefinite" restart="never" nodeType="tmRoot">
          <p:childTnLst>
            <p:seq>
              <p:cTn id="168" dur="indefinite" nodeType="mainSeq">
                <p:childTnLst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74880" y="72000"/>
            <a:ext cx="97858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Estimar período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648000" y="1584000"/>
            <a:ext cx="8780760" cy="404748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5904000" y="744840"/>
            <a:ext cx="3730320" cy="69480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3"/>
          <a:stretch/>
        </p:blipFill>
        <p:spPr>
          <a:xfrm>
            <a:off x="432000" y="713520"/>
            <a:ext cx="1799640" cy="87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74880" y="72000"/>
            <a:ext cx="97858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Estimar período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504000" y="1526760"/>
            <a:ext cx="8924760" cy="401400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5904360" y="745200"/>
            <a:ext cx="3730320" cy="69480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3"/>
          <a:stretch/>
        </p:blipFill>
        <p:spPr>
          <a:xfrm>
            <a:off x="432000" y="713520"/>
            <a:ext cx="1799640" cy="87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74880" y="72000"/>
            <a:ext cx="97858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Estimar período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432000" y="713160"/>
            <a:ext cx="1799640" cy="870480"/>
          </a:xfrm>
          <a:prstGeom prst="rect">
            <a:avLst/>
          </a:prstGeom>
          <a:ln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3024000" y="1008000"/>
            <a:ext cx="30207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¡Buscar picos y restarlos!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648000" y="1684440"/>
            <a:ext cx="9140760" cy="398592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3"/>
          <a:stretch/>
        </p:blipFill>
        <p:spPr>
          <a:xfrm>
            <a:off x="5904360" y="745200"/>
            <a:ext cx="3730320" cy="69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74880" y="72000"/>
            <a:ext cx="97858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Actividad a realizar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218880" y="1800000"/>
            <a:ext cx="929880" cy="100476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362880" y="1224000"/>
            <a:ext cx="716760" cy="716760"/>
          </a:xfrm>
          <a:prstGeom prst="rect">
            <a:avLst/>
          </a:prstGeom>
          <a:solidFill>
            <a:srgbClr val="111111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Sensor</a:t>
            </a:r>
            <a:endParaRPr b="0" lang="es-AR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fuerza</a:t>
            </a:r>
            <a:endParaRPr b="0" lang="es-AR" sz="15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504000" y="2795400"/>
            <a:ext cx="500760" cy="441360"/>
          </a:xfrm>
          <a:prstGeom prst="ellipse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1224000" y="1800000"/>
            <a:ext cx="929880" cy="1868760"/>
          </a:xfrm>
          <a:prstGeom prst="rect">
            <a:avLst/>
          </a:prstGeom>
          <a:ln>
            <a:noFill/>
          </a:ln>
        </p:spPr>
      </p:pic>
      <p:sp>
        <p:nvSpPr>
          <p:cNvPr id="177" name="CustomShape 4"/>
          <p:cNvSpPr/>
          <p:nvPr/>
        </p:nvSpPr>
        <p:spPr>
          <a:xfrm>
            <a:off x="1368000" y="1224000"/>
            <a:ext cx="716760" cy="716760"/>
          </a:xfrm>
          <a:prstGeom prst="rect">
            <a:avLst/>
          </a:prstGeom>
          <a:solidFill>
            <a:srgbClr val="111111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Sensor</a:t>
            </a:r>
            <a:endParaRPr b="0" lang="es-AR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fuerza</a:t>
            </a:r>
            <a:endParaRPr b="0" lang="es-AR" sz="1500" spc="-1" strike="noStrike">
              <a:latin typeface="Arial"/>
            </a:endParaRPr>
          </a:p>
        </p:txBody>
      </p:sp>
      <p:sp>
        <p:nvSpPr>
          <p:cNvPr id="178" name="CustomShape 5"/>
          <p:cNvSpPr/>
          <p:nvPr/>
        </p:nvSpPr>
        <p:spPr>
          <a:xfrm>
            <a:off x="1512000" y="3659400"/>
            <a:ext cx="500760" cy="441360"/>
          </a:xfrm>
          <a:prstGeom prst="ellipse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3"/>
          <a:stretch/>
        </p:blipFill>
        <p:spPr>
          <a:xfrm>
            <a:off x="2234880" y="1800000"/>
            <a:ext cx="929880" cy="1004760"/>
          </a:xfrm>
          <a:prstGeom prst="rect">
            <a:avLst/>
          </a:prstGeom>
          <a:ln>
            <a:noFill/>
          </a:ln>
        </p:spPr>
      </p:pic>
      <p:sp>
        <p:nvSpPr>
          <p:cNvPr id="180" name="CustomShape 6"/>
          <p:cNvSpPr/>
          <p:nvPr/>
        </p:nvSpPr>
        <p:spPr>
          <a:xfrm>
            <a:off x="2378880" y="1224000"/>
            <a:ext cx="716760" cy="716760"/>
          </a:xfrm>
          <a:prstGeom prst="rect">
            <a:avLst/>
          </a:prstGeom>
          <a:solidFill>
            <a:srgbClr val="111111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Sensor</a:t>
            </a:r>
            <a:endParaRPr b="0" lang="es-AR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fuerza</a:t>
            </a:r>
            <a:endParaRPr b="0" lang="es-AR" sz="1500" spc="-1" strike="noStrike">
              <a:latin typeface="Arial"/>
            </a:endParaRPr>
          </a:p>
        </p:txBody>
      </p:sp>
      <p:sp>
        <p:nvSpPr>
          <p:cNvPr id="181" name="CustomShape 7"/>
          <p:cNvSpPr/>
          <p:nvPr/>
        </p:nvSpPr>
        <p:spPr>
          <a:xfrm>
            <a:off x="2520000" y="2795400"/>
            <a:ext cx="500760" cy="441360"/>
          </a:xfrm>
          <a:prstGeom prst="ellipse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4"/>
          <a:stretch/>
        </p:blipFill>
        <p:spPr>
          <a:xfrm>
            <a:off x="4392000" y="3744000"/>
            <a:ext cx="2530080" cy="1225080"/>
          </a:xfrm>
          <a:prstGeom prst="rect">
            <a:avLst/>
          </a:prstGeom>
          <a:ln>
            <a:noFill/>
          </a:ln>
        </p:spPr>
      </p:pic>
      <p:sp>
        <p:nvSpPr>
          <p:cNvPr id="183" name="CustomShape 8"/>
          <p:cNvSpPr/>
          <p:nvPr/>
        </p:nvSpPr>
        <p:spPr>
          <a:xfrm>
            <a:off x="4176720" y="1152000"/>
            <a:ext cx="4316760" cy="20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realizar: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Mido fuerza en función del tiempo.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Estimo el periodo a partir de la distancia entre picos.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Vario la masa (m) para variar el periodo.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Linealizar.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Hacer ajuste lineal.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Saco k.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7" dur="indefinite" restart="never" nodeType="tmRoot">
          <p:childTnLst>
            <p:seq>
              <p:cTn id="178" dur="indefinite" nodeType="mainSeq">
                <p:childTnLst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-72000" y="1800"/>
            <a:ext cx="1029276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Dinámico.MovArm Amortiguado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216000" y="853200"/>
            <a:ext cx="1530000" cy="346356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2808000" y="792000"/>
            <a:ext cx="1377360" cy="47268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3"/>
          <a:stretch/>
        </p:blipFill>
        <p:spPr>
          <a:xfrm>
            <a:off x="2664000" y="1416960"/>
            <a:ext cx="2482560" cy="59652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4"/>
          <a:stretch/>
        </p:blipFill>
        <p:spPr>
          <a:xfrm>
            <a:off x="2349720" y="1872000"/>
            <a:ext cx="2796840" cy="47268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5"/>
          <a:stretch/>
        </p:blipFill>
        <p:spPr>
          <a:xfrm>
            <a:off x="6468840" y="1440000"/>
            <a:ext cx="2815920" cy="89172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6"/>
          <a:stretch/>
        </p:blipFill>
        <p:spPr>
          <a:xfrm>
            <a:off x="7084080" y="2335680"/>
            <a:ext cx="472680" cy="44424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7"/>
          <a:stretch/>
        </p:blipFill>
        <p:spPr>
          <a:xfrm>
            <a:off x="7938720" y="2326320"/>
            <a:ext cx="482040" cy="453600"/>
          </a:xfrm>
          <a:prstGeom prst="rect">
            <a:avLst/>
          </a:prstGeom>
          <a:ln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7128000" y="1416240"/>
            <a:ext cx="428760" cy="915480"/>
          </a:xfrm>
          <a:prstGeom prst="ellipse">
            <a:avLst/>
          </a:prstGeom>
          <a:noFill/>
          <a:ln>
            <a:solidFill>
              <a:srgbClr val="3465a4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3"/>
          <p:cNvSpPr/>
          <p:nvPr/>
        </p:nvSpPr>
        <p:spPr>
          <a:xfrm>
            <a:off x="7992000" y="1416240"/>
            <a:ext cx="428760" cy="915480"/>
          </a:xfrm>
          <a:prstGeom prst="ellipse">
            <a:avLst/>
          </a:prstGeom>
          <a:noFill/>
          <a:ln>
            <a:solidFill>
              <a:srgbClr val="3465a4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4"/>
          <p:cNvSpPr/>
          <p:nvPr/>
        </p:nvSpPr>
        <p:spPr>
          <a:xfrm>
            <a:off x="6552000" y="1368000"/>
            <a:ext cx="2732760" cy="963720"/>
          </a:xfrm>
          <a:prstGeom prst="rect">
            <a:avLst/>
          </a:prstGeom>
          <a:noFill/>
          <a:ln w="36000">
            <a:solidFill>
              <a:srgbClr val="21409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5"/>
          <p:cNvSpPr/>
          <p:nvPr/>
        </p:nvSpPr>
        <p:spPr>
          <a:xfrm>
            <a:off x="4680000" y="864000"/>
            <a:ext cx="208548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Fuerza disipativa</a:t>
            </a:r>
            <a:endParaRPr b="0" lang="es-AR" sz="1800" spc="-1" strike="noStrike">
              <a:latin typeface="Arial"/>
            </a:endParaRPr>
          </a:p>
        </p:txBody>
      </p:sp>
      <p:grpSp>
        <p:nvGrpSpPr>
          <p:cNvPr id="196" name="Group 6"/>
          <p:cNvGrpSpPr/>
          <p:nvPr/>
        </p:nvGrpSpPr>
        <p:grpSpPr>
          <a:xfrm>
            <a:off x="6266520" y="2856240"/>
            <a:ext cx="2661480" cy="599760"/>
            <a:chOff x="6266520" y="2856240"/>
            <a:chExt cx="2661480" cy="599760"/>
          </a:xfrm>
        </p:grpSpPr>
        <p:pic>
          <p:nvPicPr>
            <p:cNvPr id="197" name="" descr=""/>
            <p:cNvPicPr/>
            <p:nvPr/>
          </p:nvPicPr>
          <p:blipFill>
            <a:blip r:embed="rId8"/>
            <a:stretch/>
          </p:blipFill>
          <p:spPr>
            <a:xfrm>
              <a:off x="6266520" y="2898360"/>
              <a:ext cx="520200" cy="396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8" name="CustomShape 7"/>
            <p:cNvSpPr/>
            <p:nvPr/>
          </p:nvSpPr>
          <p:spPr>
            <a:xfrm>
              <a:off x="6914520" y="2856240"/>
              <a:ext cx="2013480" cy="599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s-A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Coeficiente de amortiguamiento</a:t>
              </a:r>
              <a:endParaRPr b="0" lang="es-AR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3" dur="indefinite" restart="never" nodeType="tmRoot">
          <p:childTnLst>
            <p:seq>
              <p:cTn id="184" dur="indefinite" nodeType="mainSeq">
                <p:childTnLst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-72000" y="1800"/>
            <a:ext cx="1029276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Dinámico.MovArm Amortiguado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288000" y="936000"/>
            <a:ext cx="3311280" cy="44424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226440" y="1728000"/>
            <a:ext cx="4235040" cy="73944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3"/>
          <a:stretch/>
        </p:blipFill>
        <p:spPr>
          <a:xfrm>
            <a:off x="6120000" y="792000"/>
            <a:ext cx="2396880" cy="99648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4"/>
          <a:stretch/>
        </p:blipFill>
        <p:spPr>
          <a:xfrm>
            <a:off x="8712000" y="864000"/>
            <a:ext cx="1253880" cy="834480"/>
          </a:xfrm>
          <a:prstGeom prst="rect">
            <a:avLst/>
          </a:prstGeom>
          <a:ln>
            <a:noFill/>
          </a:ln>
        </p:spPr>
      </p:pic>
      <p:pic>
        <p:nvPicPr>
          <p:cNvPr id="204" name="Google Shape;221;p19" descr=""/>
          <p:cNvPicPr/>
          <p:nvPr/>
        </p:nvPicPr>
        <p:blipFill>
          <a:blip r:embed="rId5"/>
          <a:stretch/>
        </p:blipFill>
        <p:spPr>
          <a:xfrm>
            <a:off x="0" y="2520000"/>
            <a:ext cx="4145040" cy="2796480"/>
          </a:xfrm>
          <a:prstGeom prst="rect">
            <a:avLst/>
          </a:prstGeom>
          <a:ln>
            <a:noFill/>
          </a:ln>
        </p:spPr>
      </p:pic>
      <p:pic>
        <p:nvPicPr>
          <p:cNvPr id="205" name="Google Shape;223;p19" descr=""/>
          <p:cNvPicPr/>
          <p:nvPr/>
        </p:nvPicPr>
        <p:blipFill>
          <a:blip r:embed="rId6"/>
          <a:stretch/>
        </p:blipFill>
        <p:spPr>
          <a:xfrm>
            <a:off x="5427720" y="2520000"/>
            <a:ext cx="4145040" cy="2685240"/>
          </a:xfrm>
          <a:prstGeom prst="rect">
            <a:avLst/>
          </a:prstGeom>
          <a:ln>
            <a:noFill/>
          </a:ln>
        </p:spPr>
      </p:pic>
      <p:pic>
        <p:nvPicPr>
          <p:cNvPr id="206" name="Google Shape;200;p17" descr="\gamma^{2}&lt;\omega_{0}^{2}"/>
          <p:cNvPicPr/>
          <p:nvPr/>
        </p:nvPicPr>
        <p:blipFill>
          <a:blip r:embed="rId7"/>
          <a:stretch/>
        </p:blipFill>
        <p:spPr>
          <a:xfrm>
            <a:off x="1307880" y="1406880"/>
            <a:ext cx="995760" cy="39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7" dur="indefinite" restart="never" nodeType="tmRoot">
          <p:childTnLst>
            <p:seq>
              <p:cTn id="228" dur="indefinite" nodeType="mainSeq">
                <p:childTnLst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-72000" y="1800"/>
            <a:ext cx="1029276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Dinámico. Actividad 3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216360" y="1584000"/>
            <a:ext cx="1530000" cy="2732760"/>
          </a:xfrm>
          <a:prstGeom prst="rect">
            <a:avLst/>
          </a:prstGeom>
          <a:ln>
            <a:noFill/>
          </a:ln>
        </p:spPr>
      </p:pic>
      <p:sp>
        <p:nvSpPr>
          <p:cNvPr id="209" name="CustomShape 2"/>
          <p:cNvSpPr/>
          <p:nvPr/>
        </p:nvSpPr>
        <p:spPr>
          <a:xfrm>
            <a:off x="720000" y="936000"/>
            <a:ext cx="716760" cy="716760"/>
          </a:xfrm>
          <a:prstGeom prst="rect">
            <a:avLst/>
          </a:prstGeom>
          <a:solidFill>
            <a:srgbClr val="111111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Sensor</a:t>
            </a:r>
            <a:endParaRPr b="0" lang="es-AR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fuerza</a:t>
            </a:r>
            <a:endParaRPr b="0" lang="es-AR" sz="15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2601720" y="913320"/>
            <a:ext cx="4235040" cy="739440"/>
          </a:xfrm>
          <a:prstGeom prst="rect">
            <a:avLst/>
          </a:prstGeom>
          <a:ln>
            <a:noFill/>
          </a:ln>
        </p:spPr>
      </p:pic>
      <p:sp>
        <p:nvSpPr>
          <p:cNvPr id="211" name="CustomShape 3"/>
          <p:cNvSpPr/>
          <p:nvPr/>
        </p:nvSpPr>
        <p:spPr>
          <a:xfrm>
            <a:off x="2664720" y="2448000"/>
            <a:ext cx="3956760" cy="12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realizar: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Medir fuerza en función del tiempo. 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2664000" y="3888000"/>
            <a:ext cx="475164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 necesario calibrar el sensor de fuerza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3"/>
          <a:stretch/>
        </p:blipFill>
        <p:spPr>
          <a:xfrm>
            <a:off x="2520000" y="1684080"/>
            <a:ext cx="4179240" cy="47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9" dur="indefinite" restart="never" nodeType="tmRoot">
          <p:childTnLst>
            <p:seq>
              <p:cTn id="250" dur="indefinite" nodeType="mainSeq">
                <p:childTnLst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-72000" y="1800"/>
            <a:ext cx="1029276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Calibración sensor fuerza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648000" y="1591560"/>
            <a:ext cx="850320" cy="1576080"/>
          </a:xfrm>
          <a:prstGeom prst="rect">
            <a:avLst/>
          </a:prstGeom>
          <a:ln>
            <a:noFill/>
          </a:ln>
        </p:spPr>
      </p:pic>
      <p:sp>
        <p:nvSpPr>
          <p:cNvPr id="216" name="CustomShape 2"/>
          <p:cNvSpPr/>
          <p:nvPr/>
        </p:nvSpPr>
        <p:spPr>
          <a:xfrm>
            <a:off x="720000" y="936000"/>
            <a:ext cx="716760" cy="716760"/>
          </a:xfrm>
          <a:prstGeom prst="rect">
            <a:avLst/>
          </a:prstGeom>
          <a:solidFill>
            <a:srgbClr val="111111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Sensor</a:t>
            </a:r>
            <a:endParaRPr b="0" lang="es-AR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fuerza</a:t>
            </a:r>
            <a:endParaRPr b="0" lang="es-AR" sz="15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1008000" y="3168000"/>
            <a:ext cx="215640" cy="863640"/>
          </a:xfrm>
          <a:custGeom>
            <a:avLst/>
            <a:gdLst/>
            <a:ahLst/>
            <a:rect l="l" t="t" r="r" b="b"/>
            <a:pathLst>
              <a:path w="602" h="2402">
                <a:moveTo>
                  <a:pt x="300" y="0"/>
                </a:moveTo>
                <a:lnTo>
                  <a:pt x="300" y="1598"/>
                </a:lnTo>
                <a:lnTo>
                  <a:pt x="0" y="1598"/>
                </a:lnTo>
                <a:lnTo>
                  <a:pt x="300" y="2401"/>
                </a:lnTo>
                <a:lnTo>
                  <a:pt x="601" y="1598"/>
                </a:lnTo>
                <a:lnTo>
                  <a:pt x="300" y="1598"/>
                </a:lnTo>
                <a:lnTo>
                  <a:pt x="3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4"/>
          <p:cNvSpPr/>
          <p:nvPr/>
        </p:nvSpPr>
        <p:spPr>
          <a:xfrm>
            <a:off x="1224360" y="3384000"/>
            <a:ext cx="201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latin typeface="Arial"/>
              </a:rPr>
              <a:t>Fuerza real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1008360" y="3168360"/>
            <a:ext cx="215640" cy="863640"/>
          </a:xfrm>
          <a:custGeom>
            <a:avLst/>
            <a:gdLst/>
            <a:ahLst/>
            <a:rect l="l" t="t" r="r" b="b"/>
            <a:pathLst>
              <a:path w="602" h="2402">
                <a:moveTo>
                  <a:pt x="300" y="0"/>
                </a:moveTo>
                <a:lnTo>
                  <a:pt x="300" y="1598"/>
                </a:lnTo>
                <a:lnTo>
                  <a:pt x="0" y="1598"/>
                </a:lnTo>
                <a:lnTo>
                  <a:pt x="300" y="2401"/>
                </a:lnTo>
                <a:lnTo>
                  <a:pt x="601" y="1598"/>
                </a:lnTo>
                <a:lnTo>
                  <a:pt x="300" y="1598"/>
                </a:lnTo>
                <a:lnTo>
                  <a:pt x="3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Line 6"/>
          <p:cNvSpPr/>
          <p:nvPr/>
        </p:nvSpPr>
        <p:spPr>
          <a:xfrm>
            <a:off x="1437120" y="1296000"/>
            <a:ext cx="79488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7"/>
          <p:cNvSpPr/>
          <p:nvPr/>
        </p:nvSpPr>
        <p:spPr>
          <a:xfrm>
            <a:off x="2304000" y="1080000"/>
            <a:ext cx="172764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latin typeface="Arial"/>
              </a:rPr>
              <a:t>Fuerza medida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22" name="TextShape 8"/>
          <p:cNvSpPr txBox="1"/>
          <p:nvPr/>
        </p:nvSpPr>
        <p:spPr>
          <a:xfrm>
            <a:off x="4248000" y="792000"/>
            <a:ext cx="5688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s-AR" sz="1800" spc="-1" strike="noStrike">
                <a:latin typeface="Arial"/>
              </a:rPr>
              <a:t>Hipotesis</a:t>
            </a:r>
            <a:r>
              <a:rPr b="0" lang="es-AR" sz="1800" spc="-1" strike="noStrike">
                <a:latin typeface="Arial"/>
              </a:rPr>
              <a:t>: la </a:t>
            </a:r>
            <a:r>
              <a:rPr b="0" lang="es-AR" sz="1800" spc="-1" strike="noStrike">
                <a:latin typeface="Arial"/>
              </a:rPr>
              <a:t>relación entre la </a:t>
            </a:r>
            <a:r>
              <a:rPr b="0" lang="es-AR" sz="1800" spc="-1" strike="noStrike">
                <a:latin typeface="Arial"/>
              </a:rPr>
              <a:t>fuerza medida, y </a:t>
            </a:r>
            <a:r>
              <a:rPr b="0" lang="es-AR" sz="1800" spc="-1" strike="noStrike">
                <a:latin typeface="Arial"/>
              </a:rPr>
              <a:t>la fuerza real es </a:t>
            </a:r>
            <a:r>
              <a:rPr b="0" lang="es-AR" sz="1800" spc="-1" strike="noStrike">
                <a:latin typeface="Arial"/>
              </a:rPr>
              <a:t>lineal.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 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5506200" y="1409760"/>
            <a:ext cx="2629800" cy="496440"/>
          </a:xfrm>
          <a:prstGeom prst="rect">
            <a:avLst/>
          </a:prstGeom>
          <a:ln>
            <a:noFill/>
          </a:ln>
        </p:spPr>
      </p:pic>
      <p:sp>
        <p:nvSpPr>
          <p:cNvPr id="224" name="TextShape 9"/>
          <p:cNvSpPr txBox="1"/>
          <p:nvPr/>
        </p:nvSpPr>
        <p:spPr>
          <a:xfrm>
            <a:off x="3168000" y="2061720"/>
            <a:ext cx="5616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latin typeface="Arial"/>
              </a:rPr>
              <a:t>Puedo medir fuerzas conocidas, graficarlas en función de la fuerza medida, y ajustar. 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3168000" y="2715480"/>
            <a:ext cx="3648600" cy="2900520"/>
          </a:xfrm>
          <a:prstGeom prst="rect">
            <a:avLst/>
          </a:prstGeom>
          <a:ln>
            <a:noFill/>
          </a:ln>
        </p:spPr>
      </p:pic>
      <p:sp>
        <p:nvSpPr>
          <p:cNvPr id="226" name="TextShape 10"/>
          <p:cNvSpPr txBox="1"/>
          <p:nvPr/>
        </p:nvSpPr>
        <p:spPr>
          <a:xfrm>
            <a:off x="7128000" y="2880000"/>
            <a:ext cx="280800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latin typeface="Arial"/>
              </a:rPr>
              <a:t>Luego, en Python, puedo transformar a mis datos según los parametros encontrados (multiplicar por pendiente y sumar ordenada al origen)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9" dur="indefinite" restart="never" nodeType="tmRoot">
          <p:childTnLst>
            <p:seq>
              <p:cTn id="260" dur="indefinite" nodeType="mainSeq">
                <p:childTnLst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74880" y="72000"/>
            <a:ext cx="82018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¿Como lo modelamos?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-11520" y="1512000"/>
            <a:ext cx="3465000" cy="3566880"/>
          </a:xfrm>
          <a:prstGeom prst="rect">
            <a:avLst/>
          </a:prstGeom>
          <a:ln>
            <a:noFill/>
          </a:ln>
        </p:spPr>
      </p:pic>
      <p:sp>
        <p:nvSpPr>
          <p:cNvPr id="79" name="CustomShape 2"/>
          <p:cNvSpPr/>
          <p:nvPr/>
        </p:nvSpPr>
        <p:spPr>
          <a:xfrm>
            <a:off x="144720" y="936000"/>
            <a:ext cx="18687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Resortes</a:t>
            </a:r>
            <a:endParaRPr b="0" lang="es-AR" sz="2400" spc="-1" strike="noStrike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2592720" y="1742400"/>
            <a:ext cx="23727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L0 = longitud natural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81" name="CustomShape 4"/>
          <p:cNvSpPr/>
          <p:nvPr/>
        </p:nvSpPr>
        <p:spPr>
          <a:xfrm>
            <a:off x="2592000" y="2304000"/>
            <a:ext cx="25174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k = constante elástica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82" name="CustomShape 5"/>
          <p:cNvSpPr/>
          <p:nvPr/>
        </p:nvSpPr>
        <p:spPr>
          <a:xfrm>
            <a:off x="5688000" y="1749960"/>
            <a:ext cx="3741480" cy="26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¿Que cosas en la naturaleza se pueden describir con Mov Arm Simple?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Vibración de átomos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Instrumentos musicales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Péndulo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-72000" y="1800"/>
            <a:ext cx="1029276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Dinámico. Actividad 2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216360" y="1584000"/>
            <a:ext cx="1530000" cy="2732760"/>
          </a:xfrm>
          <a:prstGeom prst="rect">
            <a:avLst/>
          </a:prstGeom>
          <a:ln>
            <a:noFill/>
          </a:ln>
        </p:spPr>
      </p:pic>
      <p:sp>
        <p:nvSpPr>
          <p:cNvPr id="229" name="CustomShape 2"/>
          <p:cNvSpPr/>
          <p:nvPr/>
        </p:nvSpPr>
        <p:spPr>
          <a:xfrm>
            <a:off x="720000" y="936000"/>
            <a:ext cx="716760" cy="716760"/>
          </a:xfrm>
          <a:prstGeom prst="rect">
            <a:avLst/>
          </a:prstGeom>
          <a:solidFill>
            <a:srgbClr val="111111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Sensor</a:t>
            </a:r>
            <a:endParaRPr b="0" lang="es-AR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fuerza</a:t>
            </a:r>
            <a:endParaRPr b="0" lang="es-AR" sz="15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2601720" y="913320"/>
            <a:ext cx="4235040" cy="739440"/>
          </a:xfrm>
          <a:prstGeom prst="rect">
            <a:avLst/>
          </a:prstGeom>
          <a:ln>
            <a:noFill/>
          </a:ln>
        </p:spPr>
      </p:pic>
      <p:sp>
        <p:nvSpPr>
          <p:cNvPr id="231" name="CustomShape 3"/>
          <p:cNvSpPr/>
          <p:nvPr/>
        </p:nvSpPr>
        <p:spPr>
          <a:xfrm>
            <a:off x="2235240" y="2158200"/>
            <a:ext cx="3956760" cy="12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realizar: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Medir fuerza en función del tiempo. 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Extraer picos y hacer ajuste no lineal.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3"/>
          <a:stretch/>
        </p:blipFill>
        <p:spPr>
          <a:xfrm>
            <a:off x="2520000" y="1684080"/>
            <a:ext cx="4179240" cy="47412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4"/>
          <a:stretch/>
        </p:blipFill>
        <p:spPr>
          <a:xfrm>
            <a:off x="6192000" y="2208240"/>
            <a:ext cx="3479760" cy="268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-72000" y="1800"/>
            <a:ext cx="1029276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Dinámico. Actividad 2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216360" y="1584000"/>
            <a:ext cx="1530000" cy="2732760"/>
          </a:xfrm>
          <a:prstGeom prst="rect">
            <a:avLst/>
          </a:prstGeom>
          <a:ln>
            <a:noFill/>
          </a:ln>
        </p:spPr>
      </p:pic>
      <p:sp>
        <p:nvSpPr>
          <p:cNvPr id="236" name="CustomShape 2"/>
          <p:cNvSpPr/>
          <p:nvPr/>
        </p:nvSpPr>
        <p:spPr>
          <a:xfrm>
            <a:off x="720000" y="936000"/>
            <a:ext cx="716760" cy="716760"/>
          </a:xfrm>
          <a:prstGeom prst="rect">
            <a:avLst/>
          </a:prstGeom>
          <a:solidFill>
            <a:srgbClr val="111111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Sensor</a:t>
            </a:r>
            <a:endParaRPr b="0" lang="es-AR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fuerza</a:t>
            </a:r>
            <a:endParaRPr b="0" lang="es-AR" sz="15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2"/>
          <a:stretch/>
        </p:blipFill>
        <p:spPr>
          <a:xfrm>
            <a:off x="2601720" y="913320"/>
            <a:ext cx="4235040" cy="739440"/>
          </a:xfrm>
          <a:prstGeom prst="rect">
            <a:avLst/>
          </a:prstGeom>
          <a:ln>
            <a:noFill/>
          </a:ln>
        </p:spPr>
      </p:pic>
      <p:sp>
        <p:nvSpPr>
          <p:cNvPr id="238" name="CustomShape 3"/>
          <p:cNvSpPr/>
          <p:nvPr/>
        </p:nvSpPr>
        <p:spPr>
          <a:xfrm>
            <a:off x="2235240" y="2158200"/>
            <a:ext cx="3956760" cy="12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realizar: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Medir fuerza en función del tiempo. 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Extraer picos y hacer ajuste no lineal.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3"/>
          <a:stretch/>
        </p:blipFill>
        <p:spPr>
          <a:xfrm>
            <a:off x="2520000" y="1684080"/>
            <a:ext cx="4179240" cy="47412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4"/>
          <a:stretch/>
        </p:blipFill>
        <p:spPr>
          <a:xfrm>
            <a:off x="6336000" y="2160000"/>
            <a:ext cx="3413160" cy="261756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5"/>
          <a:stretch/>
        </p:blipFill>
        <p:spPr>
          <a:xfrm>
            <a:off x="6912000" y="4951080"/>
            <a:ext cx="2253240" cy="44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-72000" y="1800"/>
            <a:ext cx="1029276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Dinámico. Actividad 2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216360" y="1584000"/>
            <a:ext cx="1530000" cy="2732760"/>
          </a:xfrm>
          <a:prstGeom prst="rect">
            <a:avLst/>
          </a:prstGeom>
          <a:ln>
            <a:noFill/>
          </a:ln>
        </p:spPr>
      </p:pic>
      <p:sp>
        <p:nvSpPr>
          <p:cNvPr id="244" name="CustomShape 2"/>
          <p:cNvSpPr/>
          <p:nvPr/>
        </p:nvSpPr>
        <p:spPr>
          <a:xfrm>
            <a:off x="720000" y="936000"/>
            <a:ext cx="716760" cy="716760"/>
          </a:xfrm>
          <a:prstGeom prst="rect">
            <a:avLst/>
          </a:prstGeom>
          <a:solidFill>
            <a:srgbClr val="111111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Sensor</a:t>
            </a:r>
            <a:endParaRPr b="0" lang="es-AR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fuerza</a:t>
            </a:r>
            <a:endParaRPr b="0" lang="es-AR" sz="15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2601720" y="913320"/>
            <a:ext cx="4235040" cy="739440"/>
          </a:xfrm>
          <a:prstGeom prst="rect">
            <a:avLst/>
          </a:prstGeom>
          <a:ln>
            <a:noFill/>
          </a:ln>
        </p:spPr>
      </p:pic>
      <p:sp>
        <p:nvSpPr>
          <p:cNvPr id="246" name="CustomShape 3"/>
          <p:cNvSpPr/>
          <p:nvPr/>
        </p:nvSpPr>
        <p:spPr>
          <a:xfrm>
            <a:off x="2235240" y="2158200"/>
            <a:ext cx="3956760" cy="12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realizar: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Medir fuerza en función del tiempo. 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Extraer picos y hacer ajuste no </a:t>
            </a: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lineal.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Linealizar picos y hacer ajuste </a:t>
            </a: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lineal.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3"/>
          <a:stretch/>
        </p:blipFill>
        <p:spPr>
          <a:xfrm>
            <a:off x="2520000" y="1684080"/>
            <a:ext cx="4179240" cy="474120"/>
          </a:xfrm>
          <a:prstGeom prst="rect">
            <a:avLst/>
          </a:prstGeom>
          <a:ln>
            <a:noFill/>
          </a:ln>
        </p:spPr>
      </p:pic>
      <p:pic>
        <p:nvPicPr>
          <p:cNvPr id="248" name="" descr=""/>
          <p:cNvPicPr/>
          <p:nvPr/>
        </p:nvPicPr>
        <p:blipFill>
          <a:blip r:embed="rId4"/>
          <a:stretch/>
        </p:blipFill>
        <p:spPr>
          <a:xfrm>
            <a:off x="6397560" y="2158200"/>
            <a:ext cx="3577320" cy="2737800"/>
          </a:xfrm>
          <a:prstGeom prst="rect">
            <a:avLst/>
          </a:prstGeom>
          <a:ln>
            <a:noFill/>
          </a:ln>
        </p:spPr>
      </p:pic>
      <p:pic>
        <p:nvPicPr>
          <p:cNvPr id="249" name="" descr=""/>
          <p:cNvPicPr/>
          <p:nvPr/>
        </p:nvPicPr>
        <p:blipFill>
          <a:blip r:embed="rId5"/>
          <a:stretch/>
        </p:blipFill>
        <p:spPr>
          <a:xfrm>
            <a:off x="6696000" y="5001840"/>
            <a:ext cx="3312000" cy="39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-72000" y="1800"/>
            <a:ext cx="1029276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Dinámico. Actividad 2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216360" y="1584000"/>
            <a:ext cx="1530000" cy="2732760"/>
          </a:xfrm>
          <a:prstGeom prst="rect">
            <a:avLst/>
          </a:prstGeom>
          <a:ln>
            <a:noFill/>
          </a:ln>
        </p:spPr>
      </p:pic>
      <p:sp>
        <p:nvSpPr>
          <p:cNvPr id="252" name="CustomShape 2"/>
          <p:cNvSpPr/>
          <p:nvPr/>
        </p:nvSpPr>
        <p:spPr>
          <a:xfrm>
            <a:off x="720000" y="936000"/>
            <a:ext cx="716760" cy="716760"/>
          </a:xfrm>
          <a:prstGeom prst="rect">
            <a:avLst/>
          </a:prstGeom>
          <a:solidFill>
            <a:srgbClr val="111111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Sensor</a:t>
            </a:r>
            <a:endParaRPr b="0" lang="es-AR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fuerza</a:t>
            </a:r>
            <a:endParaRPr b="0" lang="es-AR" sz="15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2601720" y="913320"/>
            <a:ext cx="4235040" cy="739440"/>
          </a:xfrm>
          <a:prstGeom prst="rect">
            <a:avLst/>
          </a:prstGeom>
          <a:ln>
            <a:noFill/>
          </a:ln>
        </p:spPr>
      </p:pic>
      <p:sp>
        <p:nvSpPr>
          <p:cNvPr id="254" name="CustomShape 3"/>
          <p:cNvSpPr/>
          <p:nvPr/>
        </p:nvSpPr>
        <p:spPr>
          <a:xfrm>
            <a:off x="2235240" y="2158200"/>
            <a:ext cx="3956760" cy="12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realizar: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Medir fuerza en función del tiempo. 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Extraer picos y hacer ajuste no lineal.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Linealizar picos y hacer ajuste lineal.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Hacer ajuste no lineal total.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3"/>
          <a:stretch/>
        </p:blipFill>
        <p:spPr>
          <a:xfrm>
            <a:off x="2520000" y="1684080"/>
            <a:ext cx="4179240" cy="474120"/>
          </a:xfrm>
          <a:prstGeom prst="rect">
            <a:avLst/>
          </a:prstGeom>
          <a:ln>
            <a:noFill/>
          </a:ln>
        </p:spPr>
      </p:pic>
      <p:sp>
        <p:nvSpPr>
          <p:cNvPr id="256" name="CustomShape 4"/>
          <p:cNvSpPr/>
          <p:nvPr/>
        </p:nvSpPr>
        <p:spPr>
          <a:xfrm>
            <a:off x="1728360" y="4912200"/>
            <a:ext cx="475164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¿Como hacer ajuste no lineal?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4"/>
          <a:stretch/>
        </p:blipFill>
        <p:spPr>
          <a:xfrm>
            <a:off x="5760000" y="5112000"/>
            <a:ext cx="4179240" cy="47412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5"/>
          <a:stretch/>
        </p:blipFill>
        <p:spPr>
          <a:xfrm>
            <a:off x="6148440" y="2184120"/>
            <a:ext cx="3571560" cy="285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-72000" y="1800"/>
            <a:ext cx="1029276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Dinámico. Actividad 2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144000" y="877680"/>
            <a:ext cx="9356760" cy="70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¿Como hacer ajuste no lineal? Este tipo de ajuste no es posible sin saber una estimación previa de los parámetros.</a:t>
            </a:r>
            <a:endParaRPr b="0" lang="es-AR" sz="1800" spc="-1" strike="noStrike">
              <a:latin typeface="Arial"/>
            </a:endParaRPr>
          </a:p>
        </p:txBody>
      </p:sp>
      <p:grpSp>
        <p:nvGrpSpPr>
          <p:cNvPr id="261" name="Group 3"/>
          <p:cNvGrpSpPr/>
          <p:nvPr/>
        </p:nvGrpSpPr>
        <p:grpSpPr>
          <a:xfrm>
            <a:off x="5832000" y="1224000"/>
            <a:ext cx="2591640" cy="798120"/>
            <a:chOff x="5832000" y="1224000"/>
            <a:chExt cx="2591640" cy="798120"/>
          </a:xfrm>
        </p:grpSpPr>
        <p:pic>
          <p:nvPicPr>
            <p:cNvPr id="262" name="" descr=""/>
            <p:cNvPicPr/>
            <p:nvPr/>
          </p:nvPicPr>
          <p:blipFill>
            <a:blip r:embed="rId1"/>
            <a:stretch/>
          </p:blipFill>
          <p:spPr>
            <a:xfrm>
              <a:off x="5832000" y="1224000"/>
              <a:ext cx="2591640" cy="798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3" name="CustomShape 4"/>
            <p:cNvSpPr/>
            <p:nvPr/>
          </p:nvSpPr>
          <p:spPr>
            <a:xfrm>
              <a:off x="7212600" y="1440000"/>
              <a:ext cx="273240" cy="357840"/>
            </a:xfrm>
            <a:prstGeom prst="ellipse">
              <a:avLst/>
            </a:prstGeom>
            <a:noFill/>
            <a:ln>
              <a:solidFill>
                <a:srgbClr val="3465a4"/>
              </a:solidFill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CustomShape 5"/>
            <p:cNvSpPr/>
            <p:nvPr/>
          </p:nvSpPr>
          <p:spPr>
            <a:xfrm>
              <a:off x="7716600" y="1368000"/>
              <a:ext cx="273240" cy="357840"/>
            </a:xfrm>
            <a:prstGeom prst="ellipse">
              <a:avLst/>
            </a:prstGeom>
            <a:noFill/>
            <a:ln>
              <a:solidFill>
                <a:srgbClr val="3465a4"/>
              </a:solidFill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5" name="CustomShape 6"/>
          <p:cNvSpPr/>
          <p:nvPr/>
        </p:nvSpPr>
        <p:spPr>
          <a:xfrm>
            <a:off x="3168000" y="1440000"/>
            <a:ext cx="287784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600" spc="-1" strike="noStrike">
                <a:solidFill>
                  <a:srgbClr val="000000"/>
                </a:solidFill>
                <a:latin typeface="Arial"/>
                <a:ea typeface="DejaVu Sans"/>
              </a:rPr>
              <a:t>Ejemplo ilustrativo</a:t>
            </a:r>
            <a:endParaRPr b="0" lang="es-AR" sz="1600" spc="-1" strike="noStrike">
              <a:latin typeface="Arial"/>
            </a:endParaRPr>
          </a:p>
        </p:txBody>
      </p:sp>
      <p:sp>
        <p:nvSpPr>
          <p:cNvPr id="266" name="CustomShape 7"/>
          <p:cNvSpPr/>
          <p:nvPr/>
        </p:nvSpPr>
        <p:spPr>
          <a:xfrm>
            <a:off x="216000" y="2101680"/>
            <a:ext cx="258984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Busca minimizar el Chi²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67" name="CustomShape 8"/>
          <p:cNvSpPr/>
          <p:nvPr/>
        </p:nvSpPr>
        <p:spPr>
          <a:xfrm>
            <a:off x="216000" y="2101680"/>
            <a:ext cx="2589840" cy="344160"/>
          </a:xfrm>
          <a:prstGeom prst="rect">
            <a:avLst/>
          </a:prstGeom>
          <a:noFill/>
          <a:ln w="36000">
            <a:solidFill>
              <a:srgbClr val="21409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288000" y="3384000"/>
            <a:ext cx="2951640" cy="102456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3"/>
          <a:stretch/>
        </p:blipFill>
        <p:spPr>
          <a:xfrm>
            <a:off x="3384000" y="1880280"/>
            <a:ext cx="6624000" cy="379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-72000" y="1800"/>
            <a:ext cx="1029276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Dinámico. Actividad 2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144000" y="877680"/>
            <a:ext cx="9356760" cy="70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¿Como hacer ajuste no lineal? Este tipo de ajuste no es posible sin saber una estimación previa de los parámetros.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216000" y="2101680"/>
            <a:ext cx="258984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Busca minimizar el Chi²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216000" y="2101680"/>
            <a:ext cx="2589840" cy="344160"/>
          </a:xfrm>
          <a:prstGeom prst="rect">
            <a:avLst/>
          </a:prstGeom>
          <a:noFill/>
          <a:ln w="36000">
            <a:solidFill>
              <a:srgbClr val="21409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144000" y="3200400"/>
            <a:ext cx="2881440" cy="75744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2"/>
          <a:stretch/>
        </p:blipFill>
        <p:spPr>
          <a:xfrm>
            <a:off x="3096000" y="1968840"/>
            <a:ext cx="6912000" cy="3708720"/>
          </a:xfrm>
          <a:prstGeom prst="rect">
            <a:avLst/>
          </a:prstGeom>
          <a:ln>
            <a:noFill/>
          </a:ln>
        </p:spPr>
      </p:pic>
      <p:grpSp>
        <p:nvGrpSpPr>
          <p:cNvPr id="276" name="Group 5"/>
          <p:cNvGrpSpPr/>
          <p:nvPr/>
        </p:nvGrpSpPr>
        <p:grpSpPr>
          <a:xfrm>
            <a:off x="5832360" y="1224360"/>
            <a:ext cx="2591640" cy="798120"/>
            <a:chOff x="5832360" y="1224360"/>
            <a:chExt cx="2591640" cy="798120"/>
          </a:xfrm>
        </p:grpSpPr>
        <p:pic>
          <p:nvPicPr>
            <p:cNvPr id="277" name="" descr=""/>
            <p:cNvPicPr/>
            <p:nvPr/>
          </p:nvPicPr>
          <p:blipFill>
            <a:blip r:embed="rId3"/>
            <a:stretch/>
          </p:blipFill>
          <p:spPr>
            <a:xfrm>
              <a:off x="5832360" y="1224360"/>
              <a:ext cx="2591640" cy="798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8" name="CustomShape 6"/>
            <p:cNvSpPr/>
            <p:nvPr/>
          </p:nvSpPr>
          <p:spPr>
            <a:xfrm>
              <a:off x="7212960" y="1440360"/>
              <a:ext cx="273240" cy="357840"/>
            </a:xfrm>
            <a:prstGeom prst="ellipse">
              <a:avLst/>
            </a:prstGeom>
            <a:noFill/>
            <a:ln>
              <a:solidFill>
                <a:srgbClr val="3465a4"/>
              </a:solidFill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CustomShape 7"/>
            <p:cNvSpPr/>
            <p:nvPr/>
          </p:nvSpPr>
          <p:spPr>
            <a:xfrm>
              <a:off x="7716960" y="1368360"/>
              <a:ext cx="273240" cy="357840"/>
            </a:xfrm>
            <a:prstGeom prst="ellipse">
              <a:avLst/>
            </a:prstGeom>
            <a:noFill/>
            <a:ln>
              <a:solidFill>
                <a:srgbClr val="3465a4"/>
              </a:solidFill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0" name="CustomShape 8"/>
          <p:cNvSpPr/>
          <p:nvPr/>
        </p:nvSpPr>
        <p:spPr>
          <a:xfrm>
            <a:off x="3168000" y="1440000"/>
            <a:ext cx="287784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600" spc="-1" strike="noStrike">
                <a:solidFill>
                  <a:srgbClr val="000000"/>
                </a:solidFill>
                <a:latin typeface="Arial"/>
                <a:ea typeface="DejaVu Sans"/>
              </a:rPr>
              <a:t>Ejemplo ilustrativo</a:t>
            </a:r>
            <a:endParaRPr b="0" lang="es-A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-72000" y="1800"/>
            <a:ext cx="1029276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En resumen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432720" y="792000"/>
            <a:ext cx="2732760" cy="33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Arial"/>
                <a:ea typeface="DejaVu Sans"/>
              </a:rPr>
              <a:t>Actividad 1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Caso estático.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Variar masa y medir posición de equilibrio.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Graficar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Hacer ajuste lineal.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Hallar k.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3960000" y="792000"/>
            <a:ext cx="2732760" cy="33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Arial"/>
                <a:ea typeface="DejaVu Sans"/>
              </a:rPr>
              <a:t>Actividad 2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Caso dinámico.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Dejar oscilar el resorte para varias masas.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Hallar la frecuencia de oscilación (buscando picos).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Linealizar.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Hacer ajuste lineal.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Hallar k.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4091400" y="4464000"/>
            <a:ext cx="2170080" cy="114948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7182720" y="804240"/>
            <a:ext cx="2732760" cy="33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latin typeface="Arial"/>
                <a:ea typeface="DejaVu Sans"/>
              </a:rPr>
              <a:t>Actividad 3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Caso amortiguado.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Dejar oscilar el resorte para una masa en un medio viscoso.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Graficar fuerza en función del tiempo.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Hacer ajuste no lineal.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Hallar k y gamma.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86" name="Line 5"/>
          <p:cNvSpPr/>
          <p:nvPr/>
        </p:nvSpPr>
        <p:spPr>
          <a:xfrm>
            <a:off x="3600000" y="864000"/>
            <a:ext cx="0" cy="4806720"/>
          </a:xfrm>
          <a:prstGeom prst="line">
            <a:avLst/>
          </a:prstGeom>
          <a:ln w="72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Line 6"/>
          <p:cNvSpPr/>
          <p:nvPr/>
        </p:nvSpPr>
        <p:spPr>
          <a:xfrm>
            <a:off x="6912000" y="792000"/>
            <a:ext cx="0" cy="4878720"/>
          </a:xfrm>
          <a:prstGeom prst="line">
            <a:avLst/>
          </a:prstGeom>
          <a:ln w="72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6985800" y="4611600"/>
            <a:ext cx="3094920" cy="430200"/>
          </a:xfrm>
          <a:prstGeom prst="rect">
            <a:avLst/>
          </a:prstGeom>
          <a:ln>
            <a:noFill/>
          </a:ln>
        </p:spPr>
      </p:pic>
      <p:pic>
        <p:nvPicPr>
          <p:cNvPr id="289" name="" descr=""/>
          <p:cNvPicPr/>
          <p:nvPr/>
        </p:nvPicPr>
        <p:blipFill>
          <a:blip r:embed="rId3"/>
          <a:stretch/>
        </p:blipFill>
        <p:spPr>
          <a:xfrm>
            <a:off x="504000" y="4381920"/>
            <a:ext cx="2444400" cy="72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5" dur="indefinite" restart="never" nodeType="tmRoot">
          <p:childTnLst>
            <p:seq>
              <p:cTn id="276" dur="indefinite" nodeType="mainSeq">
                <p:childTnLst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74880" y="72000"/>
            <a:ext cx="66880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Objetivo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504000" y="1872000"/>
            <a:ext cx="813096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  <a:ea typeface="DejaVu Sans"/>
              </a:rPr>
              <a:t>Buscamos testear el modelo de movimiento armónico simple y amortiguado. </a:t>
            </a:r>
            <a:endParaRPr b="0" lang="es-AR" sz="2000" spc="-1" strike="noStrike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504000" y="3199680"/>
            <a:ext cx="6690960" cy="16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Buscaremos hallar el valor de la constante k del resorte.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576000" y="1728000"/>
            <a:ext cx="8346960" cy="930960"/>
          </a:xfrm>
          <a:prstGeom prst="rect">
            <a:avLst/>
          </a:prstGeom>
          <a:noFill/>
          <a:ln w="36000">
            <a:solidFill>
              <a:srgbClr val="21409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74880" y="72000"/>
            <a:ext cx="66880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Caso estático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181080" y="1224000"/>
            <a:ext cx="3027960" cy="323676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4104000" y="936000"/>
            <a:ext cx="1110960" cy="52020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5904000" y="1008000"/>
            <a:ext cx="3463560" cy="44424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4"/>
          <a:stretch/>
        </p:blipFill>
        <p:spPr>
          <a:xfrm>
            <a:off x="4866120" y="2235960"/>
            <a:ext cx="1539360" cy="45360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5"/>
          <a:stretch/>
        </p:blipFill>
        <p:spPr>
          <a:xfrm>
            <a:off x="5196240" y="1656000"/>
            <a:ext cx="1425240" cy="57744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6"/>
          <a:stretch/>
        </p:blipFill>
        <p:spPr>
          <a:xfrm>
            <a:off x="3561120" y="2736000"/>
            <a:ext cx="2844360" cy="56808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7"/>
          <a:stretch/>
        </p:blipFill>
        <p:spPr>
          <a:xfrm>
            <a:off x="6768000" y="2795760"/>
            <a:ext cx="2444400" cy="72972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8"/>
          <a:stretch/>
        </p:blipFill>
        <p:spPr>
          <a:xfrm>
            <a:off x="7560000" y="1800000"/>
            <a:ext cx="1044720" cy="36864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8712000" y="1813680"/>
            <a:ext cx="100548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Estático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7128000" y="2666520"/>
            <a:ext cx="2229480" cy="930960"/>
          </a:xfrm>
          <a:prstGeom prst="rect">
            <a:avLst/>
          </a:prstGeom>
          <a:noFill/>
          <a:ln w="36000">
            <a:solidFill>
              <a:srgbClr val="21409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4"/>
          <p:cNvSpPr/>
          <p:nvPr/>
        </p:nvSpPr>
        <p:spPr>
          <a:xfrm>
            <a:off x="5834880" y="3672000"/>
            <a:ext cx="2732760" cy="19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Variar masa y medir posición de equilibrio.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Graficar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Hacer ajuste lineal.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Hallar k.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3672000" y="989280"/>
            <a:ext cx="1110960" cy="52020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5760000" y="1080000"/>
            <a:ext cx="3463560" cy="44424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4980240" y="1656000"/>
            <a:ext cx="1425240" cy="57744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4"/>
          <a:stretch/>
        </p:blipFill>
        <p:spPr>
          <a:xfrm>
            <a:off x="79920" y="956160"/>
            <a:ext cx="2796840" cy="372060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5"/>
          <a:stretch/>
        </p:blipFill>
        <p:spPr>
          <a:xfrm>
            <a:off x="3744000" y="2260800"/>
            <a:ext cx="2748960" cy="47268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6"/>
          <a:stretch/>
        </p:blipFill>
        <p:spPr>
          <a:xfrm>
            <a:off x="4269240" y="2880000"/>
            <a:ext cx="2568240" cy="69156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7"/>
          <a:stretch/>
        </p:blipFill>
        <p:spPr>
          <a:xfrm>
            <a:off x="7920000" y="2887920"/>
            <a:ext cx="1558440" cy="85356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4176000" y="3024000"/>
            <a:ext cx="2444760" cy="547560"/>
          </a:xfrm>
          <a:prstGeom prst="rect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2"/>
          <p:cNvSpPr/>
          <p:nvPr/>
        </p:nvSpPr>
        <p:spPr>
          <a:xfrm>
            <a:off x="7848720" y="3816000"/>
            <a:ext cx="2229480" cy="5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Frecuencia natural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74880" y="72000"/>
            <a:ext cx="97858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Caso dinámico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109" name="CustomShape 4"/>
          <p:cNvSpPr/>
          <p:nvPr/>
        </p:nvSpPr>
        <p:spPr>
          <a:xfrm>
            <a:off x="4392000" y="3790440"/>
            <a:ext cx="2229480" cy="5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Ecuación diferencial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10" name="TextShape 5"/>
          <p:cNvSpPr txBox="1"/>
          <p:nvPr/>
        </p:nvSpPr>
        <p:spPr>
          <a:xfrm>
            <a:off x="648000" y="4676760"/>
            <a:ext cx="338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latin typeface="Arial"/>
              </a:rPr>
              <a:t>Resor</a:t>
            </a:r>
            <a:r>
              <a:rPr b="0" lang="es-AR" sz="1800" spc="-1" strike="noStrike">
                <a:latin typeface="Arial"/>
              </a:rPr>
              <a:t>te </a:t>
            </a:r>
            <a:r>
              <a:rPr b="0" lang="es-AR" sz="1800" spc="-1" strike="noStrike">
                <a:latin typeface="Arial"/>
              </a:rPr>
              <a:t>perfe</a:t>
            </a:r>
            <a:r>
              <a:rPr b="0" lang="es-AR" sz="1800" spc="-1" strike="noStrike">
                <a:latin typeface="Arial"/>
              </a:rPr>
              <a:t>ctam</a:t>
            </a:r>
            <a:r>
              <a:rPr b="0" lang="es-AR" sz="1800" spc="-1" strike="noStrike">
                <a:latin typeface="Arial"/>
              </a:rPr>
              <a:t>ente </a:t>
            </a:r>
            <a:r>
              <a:rPr b="0" lang="es-AR" sz="1800" spc="-1" strike="noStrike">
                <a:latin typeface="Arial"/>
              </a:rPr>
              <a:t>elásti</a:t>
            </a:r>
            <a:r>
              <a:rPr b="0" lang="es-AR" sz="1800" spc="-1" strike="noStrike">
                <a:latin typeface="Arial"/>
              </a:rPr>
              <a:t>co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y de </a:t>
            </a:r>
            <a:r>
              <a:rPr b="0" lang="es-AR" sz="1800" spc="-1" strike="noStrike">
                <a:latin typeface="Arial"/>
              </a:rPr>
              <a:t>masa </a:t>
            </a:r>
            <a:r>
              <a:rPr b="0" lang="es-AR" sz="1800" spc="-1" strike="noStrike">
                <a:latin typeface="Arial"/>
              </a:rPr>
              <a:t>despr</a:t>
            </a:r>
            <a:r>
              <a:rPr b="0" lang="es-AR" sz="1800" spc="-1" strike="noStrike">
                <a:latin typeface="Arial"/>
              </a:rPr>
              <a:t>eciabl</a:t>
            </a:r>
            <a:r>
              <a:rPr b="0" lang="es-AR" sz="1800" spc="-1" strike="noStrike">
                <a:latin typeface="Arial"/>
              </a:rPr>
              <a:t>e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1504440" y="790200"/>
            <a:ext cx="2668320" cy="71856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1008000" y="2016000"/>
            <a:ext cx="7484760" cy="353772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tretch/>
        </p:blipFill>
        <p:spPr>
          <a:xfrm>
            <a:off x="6840000" y="936000"/>
            <a:ext cx="2530080" cy="122508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74880" y="72000"/>
            <a:ext cx="97858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Movimiento armónico simple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4"/>
          <a:stretch/>
        </p:blipFill>
        <p:spPr>
          <a:xfrm>
            <a:off x="1368000" y="1440000"/>
            <a:ext cx="3787200" cy="52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72000" y="784800"/>
            <a:ext cx="9932760" cy="4882680"/>
          </a:xfrm>
          <a:prstGeom prst="rect">
            <a:avLst/>
          </a:prstGeom>
          <a:ln>
            <a:noFill/>
          </a:ln>
        </p:spPr>
      </p:pic>
      <p:sp>
        <p:nvSpPr>
          <p:cNvPr id="117" name="CustomShape 1"/>
          <p:cNvSpPr/>
          <p:nvPr/>
        </p:nvSpPr>
        <p:spPr>
          <a:xfrm>
            <a:off x="74880" y="72000"/>
            <a:ext cx="97858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Movimiento armónico simple</a:t>
            </a:r>
            <a:endParaRPr b="0" lang="es-A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74880" y="72000"/>
            <a:ext cx="97858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Movimiento armónico simple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176720" y="1152000"/>
            <a:ext cx="4316760" cy="20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realizar: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Mido fuerza en función del tiempo.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Vario la masa (m) para variar la frecuencia de oscilación (w0).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Linealizar.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Hacer ajuste lineal.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Saco k.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218880" y="1800000"/>
            <a:ext cx="929880" cy="1004760"/>
          </a:xfrm>
          <a:prstGeom prst="rect">
            <a:avLst/>
          </a:prstGeom>
          <a:ln>
            <a:noFill/>
          </a:ln>
        </p:spPr>
      </p:pic>
      <p:sp>
        <p:nvSpPr>
          <p:cNvPr id="121" name="CustomShape 3"/>
          <p:cNvSpPr/>
          <p:nvPr/>
        </p:nvSpPr>
        <p:spPr>
          <a:xfrm>
            <a:off x="362880" y="1224000"/>
            <a:ext cx="716760" cy="716760"/>
          </a:xfrm>
          <a:prstGeom prst="rect">
            <a:avLst/>
          </a:prstGeom>
          <a:solidFill>
            <a:srgbClr val="111111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Sensor</a:t>
            </a:r>
            <a:endParaRPr b="0" lang="es-AR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fuerza</a:t>
            </a:r>
            <a:endParaRPr b="0" lang="es-AR" sz="1500" spc="-1" strike="noStrike"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504000" y="2795400"/>
            <a:ext cx="500760" cy="441360"/>
          </a:xfrm>
          <a:prstGeom prst="ellipse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1224000" y="1800000"/>
            <a:ext cx="929880" cy="1868760"/>
          </a:xfrm>
          <a:prstGeom prst="rect">
            <a:avLst/>
          </a:prstGeom>
          <a:ln>
            <a:noFill/>
          </a:ln>
        </p:spPr>
      </p:pic>
      <p:sp>
        <p:nvSpPr>
          <p:cNvPr id="124" name="CustomShape 5"/>
          <p:cNvSpPr/>
          <p:nvPr/>
        </p:nvSpPr>
        <p:spPr>
          <a:xfrm>
            <a:off x="1368000" y="1224000"/>
            <a:ext cx="716760" cy="716760"/>
          </a:xfrm>
          <a:prstGeom prst="rect">
            <a:avLst/>
          </a:prstGeom>
          <a:solidFill>
            <a:srgbClr val="111111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Sensor</a:t>
            </a:r>
            <a:endParaRPr b="0" lang="es-AR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fuerza</a:t>
            </a:r>
            <a:endParaRPr b="0" lang="es-AR" sz="1500" spc="-1" strike="noStrike">
              <a:latin typeface="Arial"/>
            </a:endParaRPr>
          </a:p>
        </p:txBody>
      </p:sp>
      <p:sp>
        <p:nvSpPr>
          <p:cNvPr id="125" name="CustomShape 6"/>
          <p:cNvSpPr/>
          <p:nvPr/>
        </p:nvSpPr>
        <p:spPr>
          <a:xfrm>
            <a:off x="1512000" y="3659400"/>
            <a:ext cx="500760" cy="441360"/>
          </a:xfrm>
          <a:prstGeom prst="ellipse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3"/>
          <a:stretch/>
        </p:blipFill>
        <p:spPr>
          <a:xfrm>
            <a:off x="2234880" y="1800000"/>
            <a:ext cx="929880" cy="1004760"/>
          </a:xfrm>
          <a:prstGeom prst="rect">
            <a:avLst/>
          </a:prstGeom>
          <a:ln>
            <a:noFill/>
          </a:ln>
        </p:spPr>
      </p:pic>
      <p:sp>
        <p:nvSpPr>
          <p:cNvPr id="127" name="CustomShape 7"/>
          <p:cNvSpPr/>
          <p:nvPr/>
        </p:nvSpPr>
        <p:spPr>
          <a:xfrm>
            <a:off x="2378880" y="1224000"/>
            <a:ext cx="716760" cy="716760"/>
          </a:xfrm>
          <a:prstGeom prst="rect">
            <a:avLst/>
          </a:prstGeom>
          <a:solidFill>
            <a:srgbClr val="111111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Sensor</a:t>
            </a:r>
            <a:endParaRPr b="0" lang="es-AR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500" spc="-1" strike="noStrike">
                <a:solidFill>
                  <a:srgbClr val="ffffff"/>
                </a:solidFill>
                <a:latin typeface="Arial"/>
                <a:ea typeface="DejaVu Sans"/>
              </a:rPr>
              <a:t>fuerza</a:t>
            </a:r>
            <a:endParaRPr b="0" lang="es-AR" sz="1500" spc="-1" strike="noStrike">
              <a:latin typeface="Arial"/>
            </a:endParaRPr>
          </a:p>
        </p:txBody>
      </p:sp>
      <p:sp>
        <p:nvSpPr>
          <p:cNvPr id="128" name="CustomShape 8"/>
          <p:cNvSpPr/>
          <p:nvPr/>
        </p:nvSpPr>
        <p:spPr>
          <a:xfrm>
            <a:off x="2520000" y="2795400"/>
            <a:ext cx="500760" cy="441360"/>
          </a:xfrm>
          <a:prstGeom prst="ellipse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4"/>
          <a:stretch/>
        </p:blipFill>
        <p:spPr>
          <a:xfrm>
            <a:off x="4392000" y="3247920"/>
            <a:ext cx="1558440" cy="85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3" dur="indefinite" restart="never" nodeType="tmRoot">
          <p:childTnLst>
            <p:seq>
              <p:cTn id="134" dur="indefinite" nodeType="mainSeq">
                <p:childTnLst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74880" y="72000"/>
            <a:ext cx="9785880" cy="7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a2ac8"/>
                </a:solidFill>
                <a:latin typeface="Calibri"/>
                <a:ea typeface="Calibri"/>
              </a:rPr>
              <a:t>Sensor de fuerza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307080" y="1681920"/>
            <a:ext cx="2066400" cy="2779560"/>
          </a:xfrm>
          <a:prstGeom prst="rect">
            <a:avLst/>
          </a:prstGeom>
          <a:ln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2952000" y="2528280"/>
            <a:ext cx="33087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¿Como determino el error?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3096000" y="2952000"/>
            <a:ext cx="2517480" cy="11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Puedo realizar una medición estática con una fuerza conocida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7488000" y="1512000"/>
            <a:ext cx="18694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Leer el manual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2952000" y="1368000"/>
            <a:ext cx="345348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Dos posiciones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Fuerza max &lt; 10 N → 1kg  </a:t>
            </a:r>
            <a:endParaRPr b="0" lang="es-AR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a6099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Fuerza max &lt; 50 N → 5 kg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36" name="CustomShape 6"/>
          <p:cNvSpPr/>
          <p:nvPr/>
        </p:nvSpPr>
        <p:spPr>
          <a:xfrm>
            <a:off x="7488000" y="1512000"/>
            <a:ext cx="1725480" cy="429480"/>
          </a:xfrm>
          <a:prstGeom prst="rect">
            <a:avLst/>
          </a:prstGeom>
          <a:noFill/>
          <a:ln w="36000">
            <a:solidFill>
              <a:srgbClr val="21409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6192000" y="2592000"/>
            <a:ext cx="3816720" cy="300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3" dur="indefinite" restart="never" nodeType="tmRoot">
          <p:childTnLst>
            <p:seq>
              <p:cTn id="144" dur="indefinite" nodeType="mainSeq">
                <p:childTnLst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1018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2021-04-20T12:54:41Z</dcterms:created>
  <dc:creator/>
  <dc:description/>
  <dc:language>es-AR</dc:language>
  <cp:lastModifiedBy/>
  <dcterms:modified xsi:type="dcterms:W3CDTF">2024-02-26T11:35:43Z</dcterms:modified>
  <cp:revision>37</cp:revision>
  <dc:subject/>
  <dc:title/>
</cp:coreProperties>
</file>